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1" r:id="rId4"/>
    <p:sldId id="292" r:id="rId5"/>
    <p:sldId id="284" r:id="rId6"/>
    <p:sldId id="279" r:id="rId7"/>
    <p:sldId id="287" r:id="rId8"/>
    <p:sldId id="285" r:id="rId9"/>
    <p:sldId id="290" r:id="rId10"/>
    <p:sldId id="293" r:id="rId11"/>
    <p:sldId id="288" r:id="rId12"/>
    <p:sldId id="291" r:id="rId13"/>
    <p:sldId id="27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A2AFF-BA53-0F48-B38B-31222B7E05C6}" v="2043" dt="2020-03-06T18:54:28.912"/>
    <p1510:client id="{8668DCA9-741E-6AF2-57F6-43FE39E37C57}" v="84" dt="2020-03-06T00:31:55.202"/>
    <p1510:client id="{9DF9ACF5-D98A-4FE3-BC1F-C41EFDCFADBE}" v="218" dt="2020-03-06T00:39:5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1"/>
    <p:restoredTop sz="86798"/>
  </p:normalViewPr>
  <p:slideViewPr>
    <p:cSldViewPr snapToGrid="0" snapToObjects="1">
      <p:cViewPr varScale="1">
        <p:scale>
          <a:sx n="107" d="100"/>
          <a:sy n="107" d="100"/>
        </p:scale>
        <p:origin x="8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26078-C512-8D45-A298-29CFFB52D872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B807C-7DEB-844B-9F42-EB8B4B39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0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84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06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7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7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8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7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4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1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9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00" y="0"/>
            <a:ext cx="12192299" cy="6858016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914400" y="2055567"/>
            <a:ext cx="7653600" cy="27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255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8133811" y="17"/>
            <a:ext cx="406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3"/>
          <p:cNvSpPr/>
          <p:nvPr/>
        </p:nvSpPr>
        <p:spPr>
          <a:xfrm>
            <a:off x="-233" y="2055567"/>
            <a:ext cx="9160000" cy="274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8" name="Google Shape;108;p3"/>
          <p:cNvGrpSpPr/>
          <p:nvPr/>
        </p:nvGrpSpPr>
        <p:grpSpPr>
          <a:xfrm>
            <a:off x="11303461" y="5969451"/>
            <a:ext cx="888537" cy="888565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9390074" y="2055553"/>
            <a:ext cx="677825" cy="2746783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300" y="2847174"/>
            <a:ext cx="402429" cy="1163693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11789567" y="891813"/>
            <a:ext cx="402429" cy="1163743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133800" y="5694246"/>
            <a:ext cx="402429" cy="1163743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914394" y="0"/>
            <a:ext cx="888537" cy="888565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804567" y="2392167"/>
            <a:ext cx="7329600" cy="116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804567" y="3472899"/>
            <a:ext cx="7329600" cy="5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513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233" y="0"/>
            <a:ext cx="12210833" cy="6866483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2265333" y="880633"/>
            <a:ext cx="6727200" cy="51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1219170" lvl="1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828754" lvl="2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2438339" lvl="3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3047924" lvl="4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3657509" lvl="5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4267093" lvl="6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4876678" lvl="7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5486263" lvl="8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888167" y="766057"/>
            <a:ext cx="88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1"/>
                </a:solidFill>
              </a:rPr>
              <a:t>“</a:t>
            </a:r>
            <a:endParaRPr sz="128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98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599700" y="2132933"/>
            <a:ext cx="88676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270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563533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6742517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417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7007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11339000" y="5986400"/>
            <a:ext cx="871600" cy="8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8716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10"/>
          <p:cNvSpPr/>
          <p:nvPr/>
        </p:nvSpPr>
        <p:spPr>
          <a:xfrm>
            <a:off x="429833" y="5986399"/>
            <a:ext cx="10032000" cy="4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76" y="885725"/>
            <a:ext cx="207823" cy="871628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429846" y="877301"/>
            <a:ext cx="888463" cy="888497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11776513" y="894607"/>
            <a:ext cx="415753" cy="871628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body" idx="1"/>
          </p:nvPr>
        </p:nvSpPr>
        <p:spPr>
          <a:xfrm>
            <a:off x="867633" y="5986400"/>
            <a:ext cx="95944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52" name="Google Shape;452;p1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6440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 variant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117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2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2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3067" y="2132933"/>
            <a:ext cx="9586000" cy="3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2005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8" r:id="rId6"/>
    <p:sldLayoutId id="2147483669" r:id="rId7"/>
    <p:sldLayoutId id="214748367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gunviolencearchive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496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/>
              <a:t>Gun Violence in the US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Team </a:t>
            </a:r>
            <a:r>
              <a:rPr lang="en-US" altLang="zh-CN" dirty="0"/>
              <a:t>5</a:t>
            </a:r>
            <a:r>
              <a:rPr lang="en-US" dirty="0"/>
              <a:t>  </a:t>
            </a:r>
            <a:r>
              <a:rPr lang="en-US" altLang="zh-CN" dirty="0" err="1"/>
              <a:t>Haonan</a:t>
            </a:r>
            <a:r>
              <a:rPr lang="en-US" altLang="zh-CN" dirty="0"/>
              <a:t> Zhang, </a:t>
            </a:r>
            <a:r>
              <a:rPr lang="en-US" altLang="zh-CN" dirty="0" err="1"/>
              <a:t>Luping</a:t>
            </a:r>
            <a:r>
              <a:rPr lang="en-US" altLang="zh-CN" dirty="0"/>
              <a:t> Zhao, Rocky Ye, Nancy Zhang, Siqi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3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8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046A6BB-EF0B-4E6C-AEFE-4DE45C21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1855027"/>
            <a:ext cx="3935895" cy="2974012"/>
          </a:xfrm>
          <a:prstGeom prst="rect">
            <a:avLst/>
          </a:prstGeom>
        </p:spPr>
      </p:pic>
      <p:sp>
        <p:nvSpPr>
          <p:cNvPr id="2" name="Google Shape;747;p34">
            <a:extLst>
              <a:ext uri="{FF2B5EF4-FFF2-40B4-BE49-F238E27FC236}">
                <a16:creationId xmlns:a16="http://schemas.microsoft.com/office/drawing/2014/main" id="{6915F856-AB27-4417-AA3E-BBB7C15F73E1}"/>
              </a:ext>
            </a:extLst>
          </p:cNvPr>
          <p:cNvSpPr txBox="1">
            <a:spLocks/>
          </p:cNvSpPr>
          <p:nvPr/>
        </p:nvSpPr>
        <p:spPr>
          <a:xfrm>
            <a:off x="1703057" y="498267"/>
            <a:ext cx="3332800" cy="5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-457200">
              <a:spcBef>
                <a:spcPts val="800"/>
              </a:spcBef>
            </a:pPr>
            <a:r>
              <a:rPr lang="en-US" altLang="zh-CN" kern="0" dirty="0">
                <a:latin typeface="Barlow SemiBold"/>
                <a:sym typeface="Barlow SemiBold"/>
              </a:rPr>
              <a:t>Age groups of victims</a:t>
            </a:r>
            <a:endParaRPr lang="en-US" altLang="zh-CN" kern="0" dirty="0">
              <a:latin typeface="Barlow SemiBold"/>
            </a:endParaRPr>
          </a:p>
          <a:p>
            <a:pPr indent="-457200">
              <a:spcBef>
                <a:spcPts val="800"/>
              </a:spcBef>
            </a:pPr>
            <a:r>
              <a:rPr lang="en-US" altLang="zh-CN" kern="0" dirty="0">
                <a:latin typeface="Barlow SemiBold"/>
                <a:sym typeface="Barlow SemiBold"/>
              </a:rPr>
              <a:t>Age groups of suspects</a:t>
            </a:r>
            <a:endParaRPr lang="en-US" altLang="zh-CN" kern="0" dirty="0">
              <a:latin typeface="Barlow SemiBold"/>
            </a:endParaRPr>
          </a:p>
          <a:p>
            <a:pPr indent="-457200">
              <a:lnSpc>
                <a:spcPct val="114999"/>
              </a:lnSpc>
              <a:spcBef>
                <a:spcPts val="800"/>
              </a:spcBef>
            </a:pPr>
            <a:r>
              <a:rPr lang="en-US" altLang="zh-CN" kern="0" dirty="0">
                <a:latin typeface="Barlow SemiBold"/>
              </a:rPr>
              <a:t>Teenagers are most likely to be involved in gun violence</a:t>
            </a:r>
          </a:p>
        </p:txBody>
      </p:sp>
    </p:spTree>
    <p:extLst>
      <p:ext uri="{BB962C8B-B14F-4D97-AF65-F5344CB8AC3E}">
        <p14:creationId xmlns:p14="http://schemas.microsoft.com/office/powerpoint/2010/main" val="187476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39708" y="2420256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Hue</a:t>
            </a:r>
            <a:endParaRPr lang="en-US" sz="160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400" dirty="0"/>
              <a:t>Black: coordinate with the serious topic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Animation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400" dirty="0"/>
              <a:t>Emphasizes change of incident type across years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Layout</a:t>
            </a:r>
            <a:endParaRPr lang="ja-JP" altLang="en-US" sz="160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400" dirty="0"/>
              <a:t>Bars with count of incident happened within each each year is shown on the left; the upper bound is the maximum number of count occurred that year and other bars' length are adjusted accordingly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" sz="1400" dirty="0"/>
              <a:t>Names of incident type are shown on the right with corresponding year indicated at the bottom</a:t>
            </a:r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Insight</a:t>
            </a:r>
            <a:endParaRPr lang="en-US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86985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Insight</a:t>
            </a:r>
          </a:p>
        </p:txBody>
      </p:sp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Injuries and deaths caused by shot are top two incident characteristics across years</a:t>
            </a: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Some other popular characteristic include non-shooting incident such as TSA Action and armed robbery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9297A-677D-406F-B6D5-62B0143D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58" y="1980057"/>
            <a:ext cx="4250633" cy="27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Insights</a:t>
            </a:r>
            <a:r>
              <a:rPr lang="zh-CN" altLang="en-US"/>
              <a:t> </a:t>
            </a:r>
            <a:endParaRPr lang="en-US" altLang="zh-CN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599700" y="2132933"/>
            <a:ext cx="97947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08965" indent="-507365"/>
            <a:r>
              <a:rPr lang="en-US" altLang="zh-CN" dirty="0"/>
              <a:t>The study recognizes the bloody fact of gun violence and see positive correlation between number of victims and number of guns involved</a:t>
            </a:r>
          </a:p>
          <a:p>
            <a:pPr marL="608965" indent="-507365">
              <a:lnSpc>
                <a:spcPct val="114999"/>
              </a:lnSpc>
            </a:pPr>
            <a:r>
              <a:rPr lang="en-US" altLang="zh-CN" dirty="0"/>
              <a:t>Risky regions such as Illinois and California require special preventative action and surveillance, reducing potential negative gun violence stimulus </a:t>
            </a:r>
          </a:p>
          <a:p>
            <a:pPr marL="608965" indent="-507365">
              <a:lnSpc>
                <a:spcPct val="114999"/>
              </a:lnSpc>
            </a:pPr>
            <a:r>
              <a:rPr lang="en-US" altLang="zh-CN" dirty="0"/>
              <a:t>Juveniles account for large proportion, and better education and positive reinforcement would incentive them toward the right direction </a:t>
            </a:r>
            <a:endParaRPr lang="en" dirty="0"/>
          </a:p>
          <a:p>
            <a:pPr marL="608965" indent="-507365">
              <a:lnSpc>
                <a:spcPct val="114999"/>
              </a:lnSpc>
            </a:pPr>
            <a:endParaRPr lang="en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AD1D"/>
                </a:solidFill>
              </a:rPr>
              <a:pPr defTabSz="1219170">
                <a:buClr>
                  <a:srgbClr val="000000"/>
                </a:buClr>
              </a:pPr>
              <a:t>12</a:t>
            </a:fld>
            <a:endParaRPr kern="0">
              <a:solidFill>
                <a:srgbClr val="FFA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14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Thanks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For Listening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2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Motivation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599700" y="1993079"/>
            <a:ext cx="9172400" cy="22163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08965" indent="-507365"/>
            <a:r>
              <a:rPr lang="en-US" sz="2000" dirty="0"/>
              <a:t>The right to bear arms is protected by the second amendment of the constitution.</a:t>
            </a:r>
          </a:p>
          <a:p>
            <a:pPr marL="608965" indent="-507365"/>
            <a:r>
              <a:rPr lang="en-US" sz="2000" dirty="0"/>
              <a:t>400 million guns are in civilian possession. More than one gun per person on average.</a:t>
            </a:r>
          </a:p>
          <a:p>
            <a:pPr marL="608965" indent="-507365"/>
            <a:r>
              <a:rPr lang="en-US" sz="2000" dirty="0"/>
              <a:t>2017 shooting at a music festival in Las Vegas that killed fifty-eight people.</a:t>
            </a:r>
          </a:p>
          <a:p>
            <a:pPr marL="608965" indent="-507365"/>
            <a:r>
              <a:rPr lang="en-US" sz="2000" dirty="0"/>
              <a:t>2018 shooting at a high school in Parkland, Florida, that killed seventeen people.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CN" kern="0" dirty="0">
                <a:solidFill>
                  <a:srgbClr val="FFAD1D"/>
                </a:solidFill>
              </a:rPr>
              <a:t>1</a:t>
            </a:r>
            <a:endParaRPr kern="0" dirty="0">
              <a:solidFill>
                <a:srgbClr val="FFAD1D"/>
              </a:solidFill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A27843-87A0-4618-92DD-3AC3CAD0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8" y="4452554"/>
            <a:ext cx="5655301" cy="467008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70BDB2EC-3EC7-485D-8C90-E1076CA01619}"/>
              </a:ext>
            </a:extLst>
          </p:cNvPr>
          <p:cNvSpPr txBox="1">
            <a:spLocks/>
          </p:cNvSpPr>
          <p:nvPr/>
        </p:nvSpPr>
        <p:spPr>
          <a:xfrm>
            <a:off x="965918" y="4251152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 sz="1800" kern="0"/>
              <a:t>   Dataset</a:t>
            </a:r>
          </a:p>
        </p:txBody>
      </p:sp>
      <p:sp>
        <p:nvSpPr>
          <p:cNvPr id="5" name="Google Shape;551;p18">
            <a:extLst>
              <a:ext uri="{FF2B5EF4-FFF2-40B4-BE49-F238E27FC236}">
                <a16:creationId xmlns:a16="http://schemas.microsoft.com/office/drawing/2014/main" id="{E1F7D264-220B-4B04-B0B6-26056C18BF33}"/>
              </a:ext>
            </a:extLst>
          </p:cNvPr>
          <p:cNvSpPr txBox="1">
            <a:spLocks/>
          </p:cNvSpPr>
          <p:nvPr/>
        </p:nvSpPr>
        <p:spPr>
          <a:xfrm>
            <a:off x="1595587" y="5016589"/>
            <a:ext cx="8867600" cy="155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08965" indent="-507365"/>
            <a:r>
              <a:rPr lang="en-US" sz="2000" dirty="0"/>
              <a:t>Source: 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gunviolencearchive.org</a:t>
            </a:r>
            <a:endParaRPr lang="en-US" sz="2000" dirty="0"/>
          </a:p>
          <a:p>
            <a:pPr marL="608965" indent="-507365">
              <a:spcBef>
                <a:spcPts val="0"/>
              </a:spcBef>
            </a:pPr>
            <a:r>
              <a:rPr lang="en-US" sz="2000" dirty="0"/>
              <a:t>Provider: Gun Violence Archive (GVA) </a:t>
            </a:r>
          </a:p>
          <a:p>
            <a:pPr marL="608965" indent="-507365">
              <a:spcBef>
                <a:spcPts val="0"/>
              </a:spcBef>
            </a:pPr>
            <a:r>
              <a:rPr lang="en-US" sz="2000" kern="0" dirty="0"/>
              <a:t>Data size:</a:t>
            </a:r>
            <a:r>
              <a:rPr lang="en-US" sz="2000" dirty="0"/>
              <a:t> over 200k US gun violence incident records from 2014-20</a:t>
            </a:r>
            <a:r>
              <a:rPr lang="en-US" altLang="zh-CN" sz="2000" dirty="0"/>
              <a:t>17</a:t>
            </a:r>
            <a:endParaRPr lang="en-US" sz="2000" dirty="0"/>
          </a:p>
          <a:p>
            <a:pPr marL="608965" indent="-507365">
              <a:lnSpc>
                <a:spcPct val="114999"/>
              </a:lnSpc>
              <a:spcBef>
                <a:spcPts val="0"/>
              </a:spcBef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37759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40741" y="2517087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Hue</a:t>
            </a:r>
            <a:endParaRPr lang="en-US" sz="155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550" dirty="0"/>
              <a:t>Black: coordinate with the serious topic</a:t>
            </a:r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550" dirty="0"/>
              <a:t>Red: utilize the color of blood 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Animation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Emphasize the increase of the # of guns involved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Present death and injury with the "bleeding"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Layout</a:t>
            </a:r>
            <a:endParaRPr lang="ja-JP" altLang="en-US" sz="155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550" dirty="0"/>
              <a:t>Inversed the upper bar chart to create a narrowing </a:t>
            </a:r>
            <a:r>
              <a:rPr lang="en-US" sz="1550"/>
              <a:t>white space, </a:t>
            </a:r>
            <a:r>
              <a:rPr lang="en-US" sz="1550" dirty="0"/>
              <a:t>intended to generate a depressing feeling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Adjusted the y-axis to make the bar charts "mirrored" 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55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  <a:endParaRPr lang="en-US" dirty="0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93970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</a:p>
        </p:txBody>
      </p:sp>
      <p:pic>
        <p:nvPicPr>
          <p:cNvPr id="15" name="Picture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DEF9C8F-4437-4B2C-8006-DADCCA3C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2" y="1904723"/>
            <a:ext cx="3960742" cy="2990576"/>
          </a:xfrm>
          <a:prstGeom prst="rect">
            <a:avLst/>
          </a:prstGeom>
        </p:spPr>
      </p:pic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The number of victims and the number of guns involved </a:t>
            </a:r>
            <a:r>
              <a:rPr lang="en-US" sz="1600" kern="0" dirty="0"/>
              <a:t>increased</a:t>
            </a:r>
            <a:r>
              <a:rPr lang="en" sz="1600" kern="0" dirty="0"/>
              <a:t> simultaneously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The number of victims has a significant seasonal effect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</p:spTree>
    <p:extLst>
      <p:ext uri="{BB962C8B-B14F-4D97-AF65-F5344CB8AC3E}">
        <p14:creationId xmlns:p14="http://schemas.microsoft.com/office/powerpoint/2010/main" val="359414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101985" y="2096807"/>
            <a:ext cx="30096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Design</a:t>
            </a:r>
            <a:r>
              <a:rPr lang="zh-CN" altLang="en-US" b="1" dirty="0"/>
              <a:t> </a:t>
            </a:r>
            <a:r>
              <a:rPr lang="en-US" altLang="zh-CN" b="1" dirty="0"/>
              <a:t>Choice</a:t>
            </a:r>
          </a:p>
          <a:p>
            <a:pPr marL="0" indent="0">
              <a:buNone/>
            </a:pPr>
            <a:r>
              <a:rPr lang="en-US" altLang="zh-CN" sz="2400" dirty="0"/>
              <a:t>A</a:t>
            </a:r>
            <a:r>
              <a:rPr lang="en-US" sz="2400" dirty="0"/>
              <a:t>n interactive </a:t>
            </a:r>
            <a:r>
              <a:rPr lang="en-US" altLang="zh-CN" sz="2400" dirty="0"/>
              <a:t>c</a:t>
            </a:r>
            <a:r>
              <a:rPr lang="en-US" sz="2400" dirty="0"/>
              <a:t>horopleth</a:t>
            </a:r>
            <a:r>
              <a:rPr lang="zh-CN" altLang="en-US" sz="2400" dirty="0"/>
              <a:t> </a:t>
            </a:r>
            <a:r>
              <a:rPr lang="en-US" altLang="zh-CN" sz="2400" dirty="0"/>
              <a:t>map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visualize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geographical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sz="2400" dirty="0"/>
              <a:t>the total number of gun violence victims</a:t>
            </a:r>
          </a:p>
          <a:p>
            <a:pPr marL="0" indent="0">
              <a:buNone/>
            </a:pPr>
            <a:endParaRPr b="1"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C</a:t>
            </a:r>
            <a:r>
              <a:rPr lang="en-US" dirty="0"/>
              <a:t>horopleth </a:t>
            </a:r>
            <a:r>
              <a:rPr lang="en-US" altLang="zh-CN" dirty="0"/>
              <a:t>M</a:t>
            </a:r>
            <a:r>
              <a:rPr lang="en-US" dirty="0"/>
              <a:t>ap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dirty="0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3</a:t>
            </a:r>
            <a:endParaRPr dirty="0"/>
          </a:p>
        </p:txBody>
      </p:sp>
      <p:sp>
        <p:nvSpPr>
          <p:cNvPr id="8" name="Google Shape;586;p21">
            <a:extLst>
              <a:ext uri="{FF2B5EF4-FFF2-40B4-BE49-F238E27FC236}">
                <a16:creationId xmlns:a16="http://schemas.microsoft.com/office/drawing/2014/main" id="{ED74E177-5EAA-4B4E-BA7A-81AEE7C2A4A3}"/>
              </a:ext>
            </a:extLst>
          </p:cNvPr>
          <p:cNvSpPr txBox="1">
            <a:spLocks/>
          </p:cNvSpPr>
          <p:nvPr/>
        </p:nvSpPr>
        <p:spPr>
          <a:xfrm>
            <a:off x="4591200" y="2096807"/>
            <a:ext cx="3009600" cy="3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▪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altLang="zh-CN" b="1" kern="0" dirty="0"/>
              <a:t>Color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Choice</a:t>
            </a:r>
            <a:endParaRPr lang="en-US" b="1" kern="0" dirty="0"/>
          </a:p>
          <a:p>
            <a:pPr marL="0" indent="0">
              <a:buNone/>
            </a:pPr>
            <a:r>
              <a:rPr lang="en-US" sz="2400" dirty="0"/>
              <a:t>As gun violence is a heavy topic, we choose grey as our color palette. The darker the shade of grey, the higher the number of gun violence victims.</a:t>
            </a:r>
            <a:endParaRPr lang="en-US" sz="2400" kern="0" dirty="0"/>
          </a:p>
        </p:txBody>
      </p:sp>
      <p:sp>
        <p:nvSpPr>
          <p:cNvPr id="9" name="Google Shape;586;p21">
            <a:extLst>
              <a:ext uri="{FF2B5EF4-FFF2-40B4-BE49-F238E27FC236}">
                <a16:creationId xmlns:a16="http://schemas.microsoft.com/office/drawing/2014/main" id="{F9A011FC-3904-2A4A-BBDB-26B95DD033F0}"/>
              </a:ext>
            </a:extLst>
          </p:cNvPr>
          <p:cNvSpPr txBox="1">
            <a:spLocks/>
          </p:cNvSpPr>
          <p:nvPr/>
        </p:nvSpPr>
        <p:spPr>
          <a:xfrm>
            <a:off x="8080415" y="2096807"/>
            <a:ext cx="3009600" cy="3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▪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altLang="zh-CN" sz="2670" b="1" kern="0" dirty="0"/>
              <a:t>Interactivity</a:t>
            </a:r>
          </a:p>
          <a:p>
            <a:pPr marL="0" indent="0">
              <a:buFont typeface="Barlow Light"/>
              <a:buNone/>
            </a:pPr>
            <a:r>
              <a:rPr lang="en-US" altLang="zh-CN" sz="2400" dirty="0"/>
              <a:t>Users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know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/>
              <a:t>gun</a:t>
            </a:r>
            <a:r>
              <a:rPr lang="zh-CN" altLang="en-US" sz="2400" dirty="0"/>
              <a:t> </a:t>
            </a:r>
            <a:r>
              <a:rPr lang="en-US" altLang="zh-CN" sz="2400" dirty="0"/>
              <a:t>violence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states</a:t>
            </a:r>
            <a:r>
              <a:rPr lang="zh-CN" altLang="en-US" sz="2400" dirty="0"/>
              <a:t> </a:t>
            </a:r>
            <a:r>
              <a:rPr lang="en-US" altLang="zh-CN" sz="2400" dirty="0"/>
              <a:t>they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interested</a:t>
            </a:r>
            <a:r>
              <a:rPr lang="zh-CN" altLang="en-US" sz="2400" dirty="0"/>
              <a:t> </a:t>
            </a:r>
            <a:r>
              <a:rPr lang="en-US" altLang="zh-CN" sz="2400" dirty="0"/>
              <a:t>in.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tooltip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sz="2400" dirty="0"/>
              <a:t>appear and </a:t>
            </a:r>
            <a:r>
              <a:rPr lang="en-US" altLang="zh-CN" sz="2400" dirty="0"/>
              <a:t>show</a:t>
            </a:r>
            <a:r>
              <a:rPr lang="en-US" sz="2400" dirty="0"/>
              <a:t> with</a:t>
            </a:r>
            <a:r>
              <a:rPr lang="zh-CN" altLang="en-US" sz="2400" dirty="0"/>
              <a:t> </a:t>
            </a:r>
            <a:r>
              <a:rPr lang="en-US" altLang="zh-CN" sz="2400" dirty="0"/>
              <a:t>specific</a:t>
            </a:r>
            <a:r>
              <a:rPr lang="en-US" sz="2400" dirty="0"/>
              <a:t> statistics</a:t>
            </a:r>
            <a:r>
              <a:rPr lang="zh-CN" altLang="en-US" sz="2400" dirty="0"/>
              <a:t> </a:t>
            </a:r>
            <a:r>
              <a:rPr lang="en-US" altLang="zh-CN" sz="2400" dirty="0"/>
              <a:t>regarding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25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4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1422500" y="581395"/>
            <a:ext cx="3658652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hover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mouse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highlighted.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en-US" dirty="0"/>
              <a:t> tool tip will appear and provide </a:t>
            </a:r>
            <a:r>
              <a:rPr lang="en-US" altLang="zh-CN" dirty="0"/>
              <a:t>users</a:t>
            </a:r>
            <a:r>
              <a:rPr lang="en-US" dirty="0"/>
              <a:t> 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en-US" dirty="0"/>
              <a:t> statistics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3AADCAA-CD41-42F0-A586-EDF5653CD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80" y="1888157"/>
            <a:ext cx="3848929" cy="29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563533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Color</a:t>
            </a:r>
            <a:endParaRPr b="1" dirty="0"/>
          </a:p>
          <a:p>
            <a:pPr marL="0" indent="0">
              <a:buNone/>
            </a:pP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bars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increase.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grey,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increased.</a:t>
            </a:r>
            <a:endParaRPr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</a:t>
            </a:r>
            <a:endParaRPr dirty="0"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6742517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Order</a:t>
            </a:r>
            <a:endParaRPr b="1" dirty="0"/>
          </a:p>
          <a:p>
            <a:pPr marL="0" indent="0"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descending</a:t>
            </a:r>
            <a:r>
              <a:rPr lang="zh-CN" altLang="en-US" dirty="0"/>
              <a:t> </a:t>
            </a:r>
            <a:r>
              <a:rPr lang="en-US" altLang="zh-CN" dirty="0"/>
              <a:t>order.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readers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victims.</a:t>
            </a:r>
            <a:endParaRPr dirty="0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60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6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1703057" y="498267"/>
            <a:ext cx="33328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indent="-457200">
              <a:spcBef>
                <a:spcPts val="800"/>
              </a:spcBef>
            </a:pPr>
            <a:r>
              <a:rPr lang="en-US" altLang="zh-CN" sz="2667" dirty="0">
                <a:latin typeface="Barlow SemiBold"/>
                <a:sym typeface="Barlow SemiBold"/>
              </a:rPr>
              <a:t>Animated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Bar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Chart</a:t>
            </a:r>
          </a:p>
          <a:p>
            <a:pPr indent="-457200">
              <a:spcBef>
                <a:spcPts val="800"/>
              </a:spcBef>
            </a:pPr>
            <a:r>
              <a:rPr lang="en-US" altLang="zh-CN" sz="2667" dirty="0">
                <a:latin typeface="Barlow SemiBold"/>
                <a:sym typeface="Barlow SemiBold"/>
              </a:rPr>
              <a:t>Text labels shows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the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exact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percentage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number</a:t>
            </a:r>
            <a:endParaRPr lang="en-US" sz="2667" dirty="0"/>
          </a:p>
        </p:txBody>
      </p:sp>
      <p:pic>
        <p:nvPicPr>
          <p:cNvPr id="5" name="Picture 5" descr="A picture containing fence, computer&#10;&#10;Description generated with very high confidence">
            <a:extLst>
              <a:ext uri="{FF2B5EF4-FFF2-40B4-BE49-F238E27FC236}">
                <a16:creationId xmlns:a16="http://schemas.microsoft.com/office/drawing/2014/main" id="{1B0140A0-3CBA-4154-B948-38F87575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95" y="1871592"/>
            <a:ext cx="3915188" cy="29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endParaRPr lang="en-US" sz="3200"/>
          </a:p>
          <a:p>
            <a:endParaRPr lang="en-US" altLang="zh-CN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D5E116A7-E67A-4CB3-84F3-9B92A088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6" y="2128526"/>
            <a:ext cx="5390661" cy="3460641"/>
          </a:xfrm>
          <a:prstGeom prst="rect">
            <a:avLst/>
          </a:prstGeom>
        </p:spPr>
      </p:pic>
      <p:sp>
        <p:nvSpPr>
          <p:cNvPr id="7" name="Google Shape;578;p20">
            <a:extLst>
              <a:ext uri="{FF2B5EF4-FFF2-40B4-BE49-F238E27FC236}">
                <a16:creationId xmlns:a16="http://schemas.microsoft.com/office/drawing/2014/main" id="{7A9F9FC0-B565-4BED-B142-6F1696F8DCB7}"/>
              </a:ext>
            </a:extLst>
          </p:cNvPr>
          <p:cNvSpPr txBox="1">
            <a:spLocks/>
          </p:cNvSpPr>
          <p:nvPr/>
        </p:nvSpPr>
        <p:spPr>
          <a:xfrm>
            <a:off x="916637" y="901364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US" altLang="zh-CN" kern="0"/>
              <a:t>Word Cloud – Most Dangerous Places with Gun Violence</a:t>
            </a:r>
            <a:endParaRPr lang="en-US" kern="0"/>
          </a:p>
        </p:txBody>
      </p:sp>
      <p:sp>
        <p:nvSpPr>
          <p:cNvPr id="9" name="Google Shape;747;p34">
            <a:extLst>
              <a:ext uri="{FF2B5EF4-FFF2-40B4-BE49-F238E27FC236}">
                <a16:creationId xmlns:a16="http://schemas.microsoft.com/office/drawing/2014/main" id="{FF410065-50E4-4E5A-BF8A-D8CE403686ED}"/>
              </a:ext>
            </a:extLst>
          </p:cNvPr>
          <p:cNvSpPr txBox="1">
            <a:spLocks/>
          </p:cNvSpPr>
          <p:nvPr/>
        </p:nvSpPr>
        <p:spPr>
          <a:xfrm>
            <a:off x="1192425" y="1887432"/>
            <a:ext cx="5153342" cy="431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14999"/>
              </a:lnSpc>
            </a:pPr>
            <a:r>
              <a:rPr lang="en-US" altLang="zh-CN" sz="2200" kern="0" dirty="0"/>
              <a:t>The larger the</a:t>
            </a:r>
            <a:r>
              <a:rPr lang="zh-CN" altLang="en-US" sz="2200" kern="0" dirty="0"/>
              <a:t> </a:t>
            </a:r>
            <a:r>
              <a:rPr lang="en-US" altLang="zh-CN" sz="2200" kern="0" dirty="0"/>
              <a:t>font</a:t>
            </a:r>
            <a:r>
              <a:rPr lang="zh-CN" altLang="en-US" sz="2200" kern="0" dirty="0"/>
              <a:t> </a:t>
            </a:r>
            <a:r>
              <a:rPr lang="en-US" altLang="zh-CN" sz="2200" kern="0" dirty="0"/>
              <a:t>size, the more frequent the gun violence occur at this place</a:t>
            </a:r>
          </a:p>
          <a:p>
            <a:pPr>
              <a:lnSpc>
                <a:spcPct val="114999"/>
              </a:lnSpc>
            </a:pPr>
            <a:r>
              <a:rPr lang="en-US" altLang="zh-CN" sz="2200" kern="0" dirty="0"/>
              <a:t>Top 5 Places: Airports, grocery stores, fast-food restaurants, motels and gas stations </a:t>
            </a:r>
          </a:p>
          <a:p>
            <a:pPr>
              <a:lnSpc>
                <a:spcPct val="114999"/>
              </a:lnSpc>
            </a:pPr>
            <a:r>
              <a:rPr lang="en-US" altLang="zh-CN" sz="2200" kern="0" dirty="0"/>
              <a:t>TSA actions account for more than 80% of the gun violence at airports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922ED-7269-3C4C-9476-48CADBEE9CA2}"/>
              </a:ext>
            </a:extLst>
          </p:cNvPr>
          <p:cNvSpPr txBox="1"/>
          <p:nvPr/>
        </p:nvSpPr>
        <p:spPr>
          <a:xfrm>
            <a:off x="4686557" y="5766099"/>
            <a:ext cx="649248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indent="0" algn="r">
              <a:buNone/>
            </a:pPr>
            <a:r>
              <a:rPr lang="zh-CN" altLang="en-US" sz="1200" kern="0" dirty="0"/>
              <a:t>*</a:t>
            </a:r>
            <a:r>
              <a:rPr lang="en-US" sz="1200" kern="0" dirty="0"/>
              <a:t>We selected word cloud in 2016 for presentation purpose. </a:t>
            </a:r>
          </a:p>
          <a:p>
            <a:pPr marL="76200" indent="0" algn="r">
              <a:lnSpc>
                <a:spcPct val="114999"/>
              </a:lnSpc>
              <a:buNone/>
            </a:pPr>
            <a:r>
              <a:rPr lang="en-US" sz="1200" kern="0" dirty="0"/>
              <a:t>The word clouds for other years are in the html presentation 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506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40741" y="2517087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Hue</a:t>
            </a:r>
            <a:endParaRPr lang="en-US" sz="200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2000" dirty="0"/>
              <a:t>Region of each state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Size</a:t>
            </a:r>
            <a:endParaRPr lang="en-US" sz="2000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2000" dirty="0"/>
              <a:t>Population of each state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Y</a:t>
            </a:r>
            <a:endParaRPr lang="en" sz="200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2000" dirty="0"/>
              <a:t>Gun violence incidents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Layout</a:t>
            </a:r>
            <a:endParaRPr lang="ja-JP" altLang="en-US" sz="200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" sz="2000" dirty="0"/>
              <a:t>Number of guns registered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  <a:endParaRPr lang="en-US" dirty="0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93970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</a:p>
        </p:txBody>
      </p:sp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800" kern="0" dirty="0"/>
              <a:t>You can manipulate the data to tell a different story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800" kern="0" dirty="0"/>
              <a:t>Gun incidents are correlated with total number of guns registered but not number of guns per capita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0" indent="0">
              <a:lnSpc>
                <a:spcPct val="114999"/>
              </a:lnSpc>
              <a:spcBef>
                <a:spcPts val="800"/>
              </a:spcBef>
              <a:buNone/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  <p:pic>
        <p:nvPicPr>
          <p:cNvPr id="3" name="Picture 2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19E60930-4888-4B60-83E1-3395C748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81" y="1902368"/>
            <a:ext cx="3962363" cy="29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738</Words>
  <Application>Microsoft Macintosh PowerPoint</Application>
  <PresentationFormat>Widescreen</PresentationFormat>
  <Paragraphs>105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Barlow Light</vt:lpstr>
      <vt:lpstr>Barlow SemiBold</vt:lpstr>
      <vt:lpstr>Arial</vt:lpstr>
      <vt:lpstr>Calibri</vt:lpstr>
      <vt:lpstr>Calibri Light</vt:lpstr>
      <vt:lpstr>Chalkduster</vt:lpstr>
      <vt:lpstr>Office Theme</vt:lpstr>
      <vt:lpstr>Lodovico template</vt:lpstr>
      <vt:lpstr>Gun Violence in the US</vt:lpstr>
      <vt:lpstr>Motivation</vt:lpstr>
      <vt:lpstr>PowerPoint Presentation</vt:lpstr>
      <vt:lpstr>Choropleth Map – Total Number of Victims by State</vt:lpstr>
      <vt:lpstr>PowerPoint Presentation</vt:lpstr>
      <vt:lpstr>Bar Chart - Percentage increase in the number of victims</vt:lpstr>
      <vt:lpstr>PowerPoint Presentation</vt:lpstr>
      <vt:lpstr> </vt:lpstr>
      <vt:lpstr>PowerPoint Presentation</vt:lpstr>
      <vt:lpstr>PowerPoint Presentation</vt:lpstr>
      <vt:lpstr>PowerPoint Presentation</vt:lpstr>
      <vt:lpstr>Insights 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Violence in the US</dc:title>
  <dc:creator>Ye, Zhangyi</dc:creator>
  <cp:lastModifiedBy>Siqi Li</cp:lastModifiedBy>
  <cp:revision>68</cp:revision>
  <cp:lastPrinted>2020-03-04T04:54:45Z</cp:lastPrinted>
  <dcterms:created xsi:type="dcterms:W3CDTF">2020-03-04T04:41:41Z</dcterms:created>
  <dcterms:modified xsi:type="dcterms:W3CDTF">2020-03-06T20:00:34Z</dcterms:modified>
</cp:coreProperties>
</file>